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docProps/core.xml" Id="rId3" /><Relationship Type="http://schemas.openxmlformats.org/package/2006/relationships/metadata/thumbnail" Target="docProps/thumbnail.jpeg" Id="rId2" /><Relationship Type="http://schemas.openxmlformats.org/officeDocument/2006/relationships/officeDocument" Target="ppt/presentation.xml" Id="rId1" /><Relationship Type="http://schemas.openxmlformats.org/officeDocument/2006/relationships/extended-properties" Target="docProps/app.xml" Id="rId4" /><Relationship Type="http://schemas.openxmlformats.org/officeDocument/2006/relationships/custom-properties" Target="/docProps/custom.xml" Id="R54d59944858543c5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8" r:id="rId4"/>
    <p:sldId id="259" r:id="rId5"/>
    <p:sldId id="266" r:id="rId6"/>
    <p:sldId id="262" r:id="rId7"/>
    <p:sldId id="260" r:id="rId8"/>
    <p:sldId id="263" r:id="rId9"/>
    <p:sldId id="264" r:id="rId10"/>
    <p:sldId id="267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98" d="100"/>
          <a:sy n="98" d="100"/>
        </p:scale>
        <p:origin x="84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37CC8-63C8-4F88-ABA4-4CB8B0F1A0DE}" type="datetimeFigureOut">
              <a:rPr lang="nl-NL" smtClean="0"/>
              <a:t>19-2-2025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13A47-BAF7-47DE-AC97-68A4DE6526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5142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37CC8-63C8-4F88-ABA4-4CB8B0F1A0DE}" type="datetimeFigureOut">
              <a:rPr lang="nl-NL" smtClean="0"/>
              <a:t>19-2-2025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13A47-BAF7-47DE-AC97-68A4DE6526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8815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37CC8-63C8-4F88-ABA4-4CB8B0F1A0DE}" type="datetimeFigureOut">
              <a:rPr lang="nl-NL" smtClean="0"/>
              <a:t>19-2-2025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13A47-BAF7-47DE-AC97-68A4DE6526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8988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37CC8-63C8-4F88-ABA4-4CB8B0F1A0DE}" type="datetimeFigureOut">
              <a:rPr lang="nl-NL" smtClean="0"/>
              <a:t>19-2-2025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13A47-BAF7-47DE-AC97-68A4DE6526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8072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37CC8-63C8-4F88-ABA4-4CB8B0F1A0DE}" type="datetimeFigureOut">
              <a:rPr lang="nl-NL" smtClean="0"/>
              <a:t>19-2-2025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13A47-BAF7-47DE-AC97-68A4DE6526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4629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37CC8-63C8-4F88-ABA4-4CB8B0F1A0DE}" type="datetimeFigureOut">
              <a:rPr lang="nl-NL" smtClean="0"/>
              <a:t>19-2-2025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13A47-BAF7-47DE-AC97-68A4DE6526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8349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37CC8-63C8-4F88-ABA4-4CB8B0F1A0DE}" type="datetimeFigureOut">
              <a:rPr lang="nl-NL" smtClean="0"/>
              <a:t>19-2-2025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13A47-BAF7-47DE-AC97-68A4DE6526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2878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37CC8-63C8-4F88-ABA4-4CB8B0F1A0DE}" type="datetimeFigureOut">
              <a:rPr lang="nl-NL" smtClean="0"/>
              <a:t>19-2-2025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13A47-BAF7-47DE-AC97-68A4DE6526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5737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37CC8-63C8-4F88-ABA4-4CB8B0F1A0DE}" type="datetimeFigureOut">
              <a:rPr lang="nl-NL" smtClean="0"/>
              <a:t>19-2-2025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13A47-BAF7-47DE-AC97-68A4DE6526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1160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37CC8-63C8-4F88-ABA4-4CB8B0F1A0DE}" type="datetimeFigureOut">
              <a:rPr lang="nl-NL" smtClean="0"/>
              <a:t>19-2-2025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13A47-BAF7-47DE-AC97-68A4DE6526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6838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37CC8-63C8-4F88-ABA4-4CB8B0F1A0DE}" type="datetimeFigureOut">
              <a:rPr lang="nl-NL" smtClean="0"/>
              <a:t>19-2-2025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13A47-BAF7-47DE-AC97-68A4DE6526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2494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37CC8-63C8-4F88-ABA4-4CB8B0F1A0DE}" type="datetimeFigureOut">
              <a:rPr lang="nl-NL" smtClean="0"/>
              <a:t>19-2-2025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13A47-BAF7-47DE-AC97-68A4DE6526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0349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787" y="161895"/>
            <a:ext cx="9870141" cy="6569812"/>
          </a:xfrm>
        </p:spPr>
      </p:pic>
    </p:spTree>
    <p:extLst>
      <p:ext uri="{BB962C8B-B14F-4D97-AF65-F5344CB8AC3E}">
        <p14:creationId xmlns:p14="http://schemas.microsoft.com/office/powerpoint/2010/main" val="3854263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134600" cy="646257"/>
          </a:xfrm>
        </p:spPr>
        <p:txBody>
          <a:bodyPr>
            <a:normAutofit/>
          </a:bodyPr>
          <a:lstStyle/>
          <a:p>
            <a:pPr algn="ctr"/>
            <a:r>
              <a:rPr lang="nl-NL" sz="4000" dirty="0"/>
              <a:t>De huidige kasteelbewoner</a:t>
            </a:r>
          </a:p>
        </p:txBody>
      </p:sp>
      <p:pic>
        <p:nvPicPr>
          <p:cNvPr id="7" name="Tijdelijke aanduiding voor inhoud 6" descr="Afbeelding met persoon, kleding, gebouw, buitenshuis&#10;&#10;Automatisch gegenereerde beschrijving">
            <a:extLst>
              <a:ext uri="{FF2B5EF4-FFF2-40B4-BE49-F238E27FC236}">
                <a16:creationId xmlns:a16="http://schemas.microsoft.com/office/drawing/2014/main" id="{E0104573-7A4A-4E2C-A512-933FECD37A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617" y="960152"/>
            <a:ext cx="3745149" cy="5849497"/>
          </a:xfrm>
        </p:spPr>
      </p:pic>
    </p:spTree>
    <p:extLst>
      <p:ext uri="{BB962C8B-B14F-4D97-AF65-F5344CB8AC3E}">
        <p14:creationId xmlns:p14="http://schemas.microsoft.com/office/powerpoint/2010/main" val="3812574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093036" cy="604693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/>
              <a:t>Koopakte van 1347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145" y="1223378"/>
            <a:ext cx="7301346" cy="5304207"/>
          </a:xfrm>
        </p:spPr>
      </p:pic>
    </p:spTree>
    <p:extLst>
      <p:ext uri="{BB962C8B-B14F-4D97-AF65-F5344CB8AC3E}">
        <p14:creationId xmlns:p14="http://schemas.microsoft.com/office/powerpoint/2010/main" val="1083781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78476" y="379881"/>
            <a:ext cx="10515600" cy="1085207"/>
          </a:xfrm>
        </p:spPr>
        <p:txBody>
          <a:bodyPr/>
          <a:lstStyle/>
          <a:p>
            <a:pPr algn="ctr"/>
            <a:r>
              <a:rPr lang="nl-NL" sz="4000" dirty="0"/>
              <a:t>Wapen van de familie Van </a:t>
            </a:r>
            <a:r>
              <a:rPr lang="nl-NL" sz="4000" dirty="0" err="1"/>
              <a:t>Twickelo</a:t>
            </a:r>
            <a:endParaRPr lang="nl-NL" sz="4000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530" y="1465088"/>
            <a:ext cx="4831492" cy="5200993"/>
          </a:xfrm>
        </p:spPr>
      </p:pic>
    </p:spTree>
    <p:extLst>
      <p:ext uri="{BB962C8B-B14F-4D97-AF65-F5344CB8AC3E}">
        <p14:creationId xmlns:p14="http://schemas.microsoft.com/office/powerpoint/2010/main" val="3005221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8590" y="399999"/>
            <a:ext cx="7723909" cy="493857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/>
              <a:t>Zandsteen en baksteen</a:t>
            </a: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924" y="893856"/>
            <a:ext cx="7812950" cy="5865909"/>
          </a:xfrm>
        </p:spPr>
      </p:pic>
    </p:spTree>
    <p:extLst>
      <p:ext uri="{BB962C8B-B14F-4D97-AF65-F5344CB8AC3E}">
        <p14:creationId xmlns:p14="http://schemas.microsoft.com/office/powerpoint/2010/main" val="282163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8590" y="399999"/>
            <a:ext cx="7723909" cy="493857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/>
              <a:t>Voorplein met bouwhuizen</a:t>
            </a: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927" y="928242"/>
            <a:ext cx="6488284" cy="5733338"/>
          </a:xfrm>
        </p:spPr>
      </p:pic>
    </p:spTree>
    <p:extLst>
      <p:ext uri="{BB962C8B-B14F-4D97-AF65-F5344CB8AC3E}">
        <p14:creationId xmlns:p14="http://schemas.microsoft.com/office/powerpoint/2010/main" val="3342909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10060" y="402197"/>
            <a:ext cx="8028709" cy="729384"/>
          </a:xfrm>
        </p:spPr>
        <p:txBody>
          <a:bodyPr/>
          <a:lstStyle/>
          <a:p>
            <a:pPr algn="ctr"/>
            <a:r>
              <a:rPr lang="nl-NL" sz="4000" dirty="0"/>
              <a:t>Wapen van de familie Van </a:t>
            </a:r>
            <a:r>
              <a:rPr lang="nl-NL" sz="4000" dirty="0" err="1"/>
              <a:t>Raesfelt</a:t>
            </a:r>
            <a:endParaRPr lang="nl-NL" sz="4000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940" y="1279718"/>
            <a:ext cx="7272950" cy="5454713"/>
          </a:xfrm>
        </p:spPr>
      </p:pic>
    </p:spTree>
    <p:extLst>
      <p:ext uri="{BB962C8B-B14F-4D97-AF65-F5344CB8AC3E}">
        <p14:creationId xmlns:p14="http://schemas.microsoft.com/office/powerpoint/2010/main" val="693234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6741" y="365126"/>
            <a:ext cx="8250382" cy="715530"/>
          </a:xfrm>
        </p:spPr>
        <p:txBody>
          <a:bodyPr/>
          <a:lstStyle/>
          <a:p>
            <a:pPr algn="ctr"/>
            <a:r>
              <a:rPr lang="nl-NL" sz="4000" dirty="0"/>
              <a:t>Huis en tuin van Twickel rond 1685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732" y="1080656"/>
            <a:ext cx="7010400" cy="5638799"/>
          </a:xfrm>
        </p:spPr>
      </p:pic>
    </p:spTree>
    <p:extLst>
      <p:ext uri="{BB962C8B-B14F-4D97-AF65-F5344CB8AC3E}">
        <p14:creationId xmlns:p14="http://schemas.microsoft.com/office/powerpoint/2010/main" val="976841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190018" cy="757093"/>
          </a:xfrm>
        </p:spPr>
        <p:txBody>
          <a:bodyPr>
            <a:normAutofit/>
          </a:bodyPr>
          <a:lstStyle/>
          <a:p>
            <a:pPr algn="ctr"/>
            <a:r>
              <a:rPr lang="nl-NL" sz="4000" dirty="0"/>
              <a:t>Huispersoneel Twickel ca. 100 jaar geleden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437" y="1021940"/>
            <a:ext cx="8007928" cy="5475842"/>
          </a:xfrm>
        </p:spPr>
      </p:pic>
    </p:spTree>
    <p:extLst>
      <p:ext uri="{BB962C8B-B14F-4D97-AF65-F5344CB8AC3E}">
        <p14:creationId xmlns:p14="http://schemas.microsoft.com/office/powerpoint/2010/main" val="2414483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134600" cy="646257"/>
          </a:xfrm>
        </p:spPr>
        <p:txBody>
          <a:bodyPr>
            <a:normAutofit/>
          </a:bodyPr>
          <a:lstStyle/>
          <a:p>
            <a:pPr algn="ctr"/>
            <a:r>
              <a:rPr lang="nl-NL" sz="4000" dirty="0"/>
              <a:t>Barones Van </a:t>
            </a:r>
            <a:r>
              <a:rPr lang="nl-NL" sz="4000" dirty="0" err="1"/>
              <a:t>Heeckeren</a:t>
            </a:r>
            <a:r>
              <a:rPr lang="nl-NL" sz="4000" dirty="0"/>
              <a:t> van Wassenaer</a:t>
            </a: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497" y="1011382"/>
            <a:ext cx="5826005" cy="5682461"/>
          </a:xfrm>
        </p:spPr>
      </p:pic>
    </p:spTree>
    <p:extLst>
      <p:ext uri="{BB962C8B-B14F-4D97-AF65-F5344CB8AC3E}">
        <p14:creationId xmlns:p14="http://schemas.microsoft.com/office/powerpoint/2010/main" val="165453290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43</Words>
  <Application>Microsoft Office PowerPoint</Application>
  <PresentationFormat>Breedbeeld</PresentationFormat>
  <Paragraphs>9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Kantoorthema</vt:lpstr>
      <vt:lpstr>PowerPoint-presentatie</vt:lpstr>
      <vt:lpstr>Koopakte van 1347</vt:lpstr>
      <vt:lpstr>Wapen van de familie Van Twickelo</vt:lpstr>
      <vt:lpstr>Zandsteen en baksteen</vt:lpstr>
      <vt:lpstr>Voorplein met bouwhuizen</vt:lpstr>
      <vt:lpstr>Wapen van de familie Van Raesfelt</vt:lpstr>
      <vt:lpstr>Huis en tuin van Twickel rond 1685</vt:lpstr>
      <vt:lpstr>Huispersoneel Twickel ca. 100 jaar geleden</vt:lpstr>
      <vt:lpstr>Barones Van Heeckeren van Wassenaer</vt:lpstr>
      <vt:lpstr>De huidige kasteelbewoner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Kasteel Twickel</dc:title>
  <dc:creator>Marianne</dc:creator>
  <cp:lastModifiedBy>Lucia den Ouden</cp:lastModifiedBy>
  <cp:revision>23</cp:revision>
  <dcterms:created xsi:type="dcterms:W3CDTF">2016-05-02T09:10:57Z</dcterms:created>
  <dcterms:modified xsi:type="dcterms:W3CDTF">2025-02-19T11:13:24Z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name="eSynDocOpportunityDesc" fmtid="{D5CDD505-2E9C-101B-9397-08002B2CF9AE}" pid="2">
    <vt:lpwstr>
    </vt:lpwstr>
  </property>
  <property name="eSynDocOpportunityID" fmtid="{D5CDD505-2E9C-101B-9397-08002B2CF9AE}" pid="3">
    <vt:lpwstr>
    </vt:lpwstr>
  </property>
  <property name="eSynDocAttachmentID" fmtid="{D5CDD505-2E9C-101B-9397-08002B2CF9AE}" pid="4">
    <vt:lpwstr>{c60d3fc5-b2a0-4091-8c7a-91ace4d2fa5d}</vt:lpwstr>
  </property>
  <property name="eSynDocContactDesc" fmtid="{D5CDD505-2E9C-101B-9397-08002B2CF9AE}" pid="5">
    <vt:lpwstr>
    </vt:lpwstr>
  </property>
  <property name="eSynDocAccountDesc" fmtid="{D5CDD505-2E9C-101B-9397-08002B2CF9AE}" pid="6">
    <vt:lpwstr>
    </vt:lpwstr>
  </property>
  <property name="eSynDocProjectDesc" fmtid="{D5CDD505-2E9C-101B-9397-08002B2CF9AE}" pid="7">
    <vt:lpwstr>Educatie landgoed Twickel</vt:lpwstr>
  </property>
  <property name="eSynDocTransactionDesc" fmtid="{D5CDD505-2E9C-101B-9397-08002B2CF9AE}" pid="8">
    <vt:lpwstr>
    </vt:lpwstr>
  </property>
  <property name="eSynDocSerialDesc" fmtid="{D5CDD505-2E9C-101B-9397-08002B2CF9AE}" pid="9">
    <vt:lpwstr>
    </vt:lpwstr>
  </property>
  <property name="eSynDocItemDesc" fmtid="{D5CDD505-2E9C-101B-9397-08002B2CF9AE}" pid="10">
    <vt:lpwstr>
    </vt:lpwstr>
  </property>
  <property name="eSynDocResourceDesc" fmtid="{D5CDD505-2E9C-101B-9397-08002B2CF9AE}" pid="11">
    <vt:lpwstr>
    </vt:lpwstr>
  </property>
  <property name="eSynTransactionEntryKey" fmtid="{D5CDD505-2E9C-101B-9397-08002B2CF9AE}" pid="12">
    <vt:lpwstr>
    </vt:lpwstr>
  </property>
  <property name="eSynDocVersionStartDate" fmtid="{D5CDD505-2E9C-101B-9397-08002B2CF9AE}" pid="13">
    <vt:lpwstr>
    </vt:lpwstr>
  </property>
  <property name="eSynDocVersion" fmtid="{D5CDD505-2E9C-101B-9397-08002B2CF9AE}" pid="14">
    <vt:lpwstr>
    </vt:lpwstr>
  </property>
  <property name="eSynDocAttachFileName" fmtid="{D5CDD505-2E9C-101B-9397-08002B2CF9AE}" pid="15">
    <vt:lpwstr>2025 Introductieles kasteel Twickel.pptx</vt:lpwstr>
  </property>
  <property name="eSynDocSummary" fmtid="{D5CDD505-2E9C-101B-9397-08002B2CF9AE}" pid="16">
    <vt:lpwstr>
    </vt:lpwstr>
  </property>
  <property name="eSynDocPublish" fmtid="{D5CDD505-2E9C-101B-9397-08002B2CF9AE}" pid="17">
    <vt:lpwstr>0</vt:lpwstr>
  </property>
  <property name="eSynDocTypeID" fmtid="{D5CDD505-2E9C-101B-9397-08002B2CF9AE}" pid="18">
    <vt:lpwstr>227</vt:lpwstr>
  </property>
  <property name="eSynDocSerialNumber" fmtid="{D5CDD505-2E9C-101B-9397-08002B2CF9AE}" pid="19">
    <vt:lpwstr>
    </vt:lpwstr>
  </property>
  <property name="eSynDocSubject" fmtid="{D5CDD505-2E9C-101B-9397-08002B2CF9AE}" pid="20">
    <vt:lpwstr>2025 Lesbrieven bij educatie op kasteel (Basisonderwijs groep 7 en 8)</vt:lpwstr>
  </property>
  <property name="eSynDocItem" fmtid="{D5CDD505-2E9C-101B-9397-08002B2CF9AE}" pid="21">
    <vt:lpwstr>
    </vt:lpwstr>
  </property>
  <property name="eSynDocAcctContact" fmtid="{D5CDD505-2E9C-101B-9397-08002B2CF9AE}" pid="22">
    <vt:lpwstr>
    </vt:lpwstr>
  </property>
  <property name="eSynDocContactID" fmtid="{D5CDD505-2E9C-101B-9397-08002B2CF9AE}" pid="23">
    <vt:lpwstr>
    </vt:lpwstr>
  </property>
  <property name="eSynDocAccount" fmtid="{D5CDD505-2E9C-101B-9397-08002B2CF9AE}" pid="24">
    <vt:lpwstr>
    </vt:lpwstr>
  </property>
  <property name="eSynDocResource" fmtid="{D5CDD505-2E9C-101B-9397-08002B2CF9AE}" pid="25">
    <vt:lpwstr>
    </vt:lpwstr>
  </property>
  <property name="eSynDocProjectNr" fmtid="{D5CDD505-2E9C-101B-9397-08002B2CF9AE}" pid="26">
    <vt:lpwstr>LT-ED</vt:lpwstr>
  </property>
  <property name="eSynDocSecurity" fmtid="{D5CDD505-2E9C-101B-9397-08002B2CF9AE}" pid="27">
    <vt:lpwstr>10</vt:lpwstr>
  </property>
  <property name="eSynDocAssortment" fmtid="{D5CDD505-2E9C-101B-9397-08002B2CF9AE}" pid="28">
    <vt:lpwstr>
    </vt:lpwstr>
  </property>
  <property name="eSynDocLanguageCode" fmtid="{D5CDD505-2E9C-101B-9397-08002B2CF9AE}" pid="29">
    <vt:lpwstr>
    </vt:lpwstr>
  </property>
  <property name="eSynDocDivisionDesc" fmtid="{D5CDD505-2E9C-101B-9397-08002B2CF9AE}" pid="30">
    <vt:lpwstr>
    </vt:lpwstr>
  </property>
  <property name="eSynDocDivision" fmtid="{D5CDD505-2E9C-101B-9397-08002B2CF9AE}" pid="31">
    <vt:lpwstr>
    </vt:lpwstr>
  </property>
  <property name="eSynDocParentDocument" fmtid="{D5CDD505-2E9C-101B-9397-08002B2CF9AE}" pid="32">
    <vt:lpwstr>
    </vt:lpwstr>
  </property>
  <property name="eSynDocSubCategory" fmtid="{D5CDD505-2E9C-101B-9397-08002B2CF9AE}" pid="33">
    <vt:lpwstr>
    </vt:lpwstr>
  </property>
  <property name="eSynDocCategoryID" fmtid="{D5CDD505-2E9C-101B-9397-08002B2CF9AE}" pid="34">
    <vt:lpwstr>
    </vt:lpwstr>
  </property>
  <property name="eSynDocGroupDesc" fmtid="{D5CDD505-2E9C-101B-9397-08002B2CF9AE}" pid="35">
    <vt:lpwstr>Attachments &amp; notes</vt:lpwstr>
  </property>
  <property name="eSynDocGroupID" fmtid="{D5CDD505-2E9C-101B-9397-08002B2CF9AE}" pid="36">
    <vt:lpwstr>0</vt:lpwstr>
  </property>
  <property name="eSynDocHID" fmtid="{D5CDD505-2E9C-101B-9397-08002B2CF9AE}" pid="37">
    <vt:lpwstr>611928</vt:lpwstr>
  </property>
  <property name="eSynCleanUp03/03/2026 16:09:47" fmtid="{D5CDD505-2E9C-101B-9397-08002B2CF9AE}" pid="38">
    <vt:i4>1</vt:i4>
  </property>
</Properties>
</file>